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6" r:id="rId2"/>
    <p:sldId id="279" r:id="rId3"/>
    <p:sldId id="282" r:id="rId4"/>
    <p:sldId id="28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E2044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E2D8730-F8EB-442D-821C-55ADA6ED121F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03FCE85-7EA9-4CCB-97FA-314E1DAE8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503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69477-55C8-4F73-9EC4-6A5406541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60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E37C4-02D2-4F65-8118-DAE96FAF10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7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0B9B5-5732-4006-A55F-CE462C5CD4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131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0451D-D9DC-44CD-B163-E471BED2F4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63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8FB9A-C798-4E55-BDFD-AFDECB3A64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676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B6650-8145-4FBC-8266-975B44C37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1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31A87-E76F-4638-815B-2E2C0CD26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8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7CDDC-3B8E-4801-B596-BBF34D30F3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63A7C-DEE3-44F8-8FD2-F5293DC16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4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696BD-C28C-44A9-8CC4-5762B1A87D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66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6DDCF-692A-403C-BBED-EDE315CCE2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0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E8B2D-680D-47FF-AF18-B93026F326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7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F9B88-C492-45AC-8E8F-52662E7109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89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312E8-5046-4A71-ACC1-13164938E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444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2A4FD79-6780-432F-852E-D51DE95E03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987425"/>
          </a:xfrm>
        </p:spPr>
        <p:txBody>
          <a:bodyPr/>
          <a:lstStyle/>
          <a:p>
            <a:pPr algn="ctr"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__________   	Clase 702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200" dirty="0">
                <a:solidFill>
                  <a:schemeClr val="folHlink"/>
                </a:solidFill>
              </a:rPr>
              <a:t>9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991600" cy="5791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accent2"/>
                </a:solidFill>
              </a:rPr>
              <a:t>Propósito # 49: </a:t>
            </a:r>
            <a:r>
              <a:rPr lang="es-ES_tradnl" altLang="en-US" sz="2400" dirty="0" smtClean="0"/>
              <a:t>¿Comprendes los verbos de cambio radical?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stem-changing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verbs</a:t>
            </a:r>
            <a:endParaRPr lang="es-ES_tradnl" altLang="en-US" sz="2000" dirty="0" smtClean="0">
              <a:solidFill>
                <a:srgbClr val="7030A0"/>
              </a:solidFill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accent2"/>
                </a:solidFill>
              </a:rPr>
              <a:t>Actividad Inicial:</a:t>
            </a:r>
          </a:p>
          <a:p>
            <a:pPr marL="533400" indent="-533400" eaLnBrk="1" hangingPunct="1"/>
            <a:r>
              <a:rPr lang="es-ES_tradnl" altLang="en-US" sz="2400" dirty="0" smtClean="0"/>
              <a:t>Conjuga los verbos de cambio radical</a:t>
            </a:r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2971800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Pensar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think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272099"/>
              </p:ext>
            </p:extLst>
          </p:nvPr>
        </p:nvGraphicFramePr>
        <p:xfrm>
          <a:off x="533400" y="4765675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Mentir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lie)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763000" cy="1139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Stem-changing/ Boot Verbs E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/>
          <a:lstStyle/>
          <a:p>
            <a:pPr>
              <a:defRPr/>
            </a:pPr>
            <a:r>
              <a:rPr lang="en-US" dirty="0"/>
              <a:t>All forms of the verb change from “E” to “IE”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/>
              <a:t>Except</a:t>
            </a:r>
            <a:r>
              <a:rPr lang="en-US" dirty="0"/>
              <a:t> ‘</a:t>
            </a:r>
            <a:r>
              <a:rPr lang="en-US" i="1" dirty="0" err="1"/>
              <a:t>nosotros</a:t>
            </a:r>
            <a:r>
              <a:rPr lang="en-US" i="1" dirty="0"/>
              <a:t>’</a:t>
            </a:r>
            <a:r>
              <a:rPr lang="en-US" dirty="0"/>
              <a:t> y </a:t>
            </a:r>
            <a:r>
              <a:rPr lang="en-US" i="1" dirty="0"/>
              <a:t>‘</a:t>
            </a:r>
            <a:r>
              <a:rPr lang="en-US" i="1" dirty="0" err="1"/>
              <a:t>vosotros</a:t>
            </a:r>
            <a:r>
              <a:rPr lang="en-US" i="1" dirty="0"/>
              <a:t>’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The “E” closest to the ending ‘-AR, -ER, -IR’ takes the “IE” change.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	</a:t>
            </a:r>
            <a:r>
              <a:rPr lang="en-US" dirty="0" err="1"/>
              <a:t>Empezar</a:t>
            </a:r>
            <a:r>
              <a:rPr lang="en-US" dirty="0"/>
              <a:t>		</a:t>
            </a:r>
            <a:r>
              <a:rPr lang="en-US" dirty="0" err="1"/>
              <a:t>Preferir</a:t>
            </a:r>
            <a:r>
              <a:rPr lang="en-US" dirty="0"/>
              <a:t>		</a:t>
            </a:r>
            <a:r>
              <a:rPr lang="en-US" dirty="0" err="1"/>
              <a:t>Querer</a:t>
            </a: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  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Empiezo</a:t>
            </a:r>
            <a:r>
              <a:rPr lang="en-US" dirty="0"/>
              <a:t>	   </a:t>
            </a:r>
            <a:r>
              <a:rPr lang="en-US" dirty="0" err="1"/>
              <a:t>Tú</a:t>
            </a:r>
            <a:r>
              <a:rPr lang="en-US" dirty="0"/>
              <a:t> </a:t>
            </a:r>
            <a:r>
              <a:rPr lang="en-US" dirty="0" err="1"/>
              <a:t>Prefieres</a:t>
            </a:r>
            <a:r>
              <a:rPr lang="en-US" dirty="0"/>
              <a:t>      </a:t>
            </a:r>
            <a:r>
              <a:rPr lang="en-US" dirty="0" err="1"/>
              <a:t>Él</a:t>
            </a:r>
            <a:r>
              <a:rPr lang="en-US" dirty="0"/>
              <a:t> </a:t>
            </a:r>
            <a:r>
              <a:rPr lang="en-US" dirty="0" err="1"/>
              <a:t>Quiere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146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 rot="16200000" flipH="1" flipV="1">
            <a:off x="2479675" y="3463925"/>
            <a:ext cx="69850" cy="457200"/>
          </a:xfrm>
          <a:prstGeom prst="curvedConnector4">
            <a:avLst>
              <a:gd name="adj1" fmla="val -44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3962400"/>
            <a:ext cx="0" cy="7620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09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054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H="1" flipV="1">
            <a:off x="5146675" y="3463925"/>
            <a:ext cx="69850" cy="457200"/>
          </a:xfrm>
          <a:prstGeom prst="curvedConnector4">
            <a:avLst>
              <a:gd name="adj1" fmla="val -46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003675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953000" y="3962400"/>
            <a:ext cx="0" cy="6858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76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10488" y="3616325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Curved Connector 17"/>
          <p:cNvCxnSpPr/>
          <p:nvPr/>
        </p:nvCxnSpPr>
        <p:spPr>
          <a:xfrm rot="16200000" flipH="1" flipV="1">
            <a:off x="7654925" y="3387725"/>
            <a:ext cx="69850" cy="457200"/>
          </a:xfrm>
          <a:prstGeom prst="curvedConnector4">
            <a:avLst>
              <a:gd name="adj1" fmla="val -329989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3914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467600" y="3962400"/>
            <a:ext cx="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6125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334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/>
            <a:r>
              <a:rPr lang="en-US" sz="4800" b="1" kern="0" smtClean="0">
                <a:solidFill>
                  <a:srgbClr val="FF0000"/>
                </a:solidFill>
              </a:rPr>
              <a:t>Practica</a:t>
            </a:r>
            <a:endParaRPr lang="en-US" sz="4800" b="1" kern="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 bwMode="auto">
          <a:xfrm>
            <a:off x="228600" y="1447800"/>
            <a:ext cx="8991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600" kern="0" smtClean="0">
                <a:solidFill>
                  <a:srgbClr val="00B050"/>
                </a:solidFill>
              </a:rPr>
              <a:t>A. </a:t>
            </a:r>
            <a:r>
              <a:rPr lang="es-ES_tradnl" sz="2600" kern="0" smtClean="0"/>
              <a:t>Copia y completa las oraciones con la forma correcta del verbo.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kern="0" smtClean="0">
                <a:solidFill>
                  <a:srgbClr val="7030A0"/>
                </a:solidFill>
              </a:rPr>
              <a:t>1. </a:t>
            </a:r>
            <a:r>
              <a:rPr lang="en-US" altLang="en-US" kern="0" smtClean="0"/>
              <a:t>Tú no ______ perder y no ________. (querer, perder)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kern="0" smtClean="0">
                <a:solidFill>
                  <a:srgbClr val="7030A0"/>
                </a:solidFill>
              </a:rPr>
              <a:t>2. </a:t>
            </a:r>
            <a:r>
              <a:rPr lang="en-US" altLang="en-US" kern="0" smtClean="0"/>
              <a:t>Ustedes _______ ganar y nosotros _____      ganar tambien. (preferir, preferir)</a:t>
            </a:r>
          </a:p>
          <a:p>
            <a:pPr marL="0" indent="0">
              <a:buFont typeface="Wingdings" pitchFamily="2" charset="2"/>
              <a:buNone/>
            </a:pPr>
            <a:r>
              <a:rPr lang="en-US" sz="2600" kern="0" smtClean="0">
                <a:solidFill>
                  <a:srgbClr val="7030A0"/>
                </a:solidFill>
              </a:rPr>
              <a:t>3. </a:t>
            </a:r>
            <a:r>
              <a:rPr lang="en-US" altLang="en-US" kern="0" smtClean="0"/>
              <a:t>¿Qué ______usted? ¿_________ empezar ahora o no? (pensar, querer)</a:t>
            </a:r>
          </a:p>
          <a:p>
            <a:pPr marL="0" indent="0">
              <a:buFont typeface="Wingdings" pitchFamily="2" charset="2"/>
              <a:buNone/>
            </a:pPr>
            <a:endParaRPr lang="en-US" altLang="en-US" kern="0" smtClean="0"/>
          </a:p>
          <a:p>
            <a:pPr marL="0" indent="0">
              <a:buFont typeface="Wingdings" pitchFamily="2" charset="2"/>
              <a:buNone/>
            </a:pPr>
            <a:r>
              <a:rPr lang="en-US" sz="2600" kern="0" smtClean="0">
                <a:solidFill>
                  <a:srgbClr val="00B050"/>
                </a:solidFill>
              </a:rPr>
              <a:t>B. </a:t>
            </a:r>
            <a:r>
              <a:rPr lang="en-US" sz="2600" kern="0" smtClean="0"/>
              <a:t>Escribe un parráfo con 5 oraciones de tu deporte favorito.  Usa vocabulario aprendido en clase.</a:t>
            </a:r>
            <a:r>
              <a:rPr lang="en-US" sz="2600" kern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endParaRPr lang="en-US" sz="260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39825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dirty="0" smtClean="0">
                <a:solidFill>
                  <a:schemeClr val="accent2"/>
                </a:solidFill>
              </a:rPr>
              <a:t> # 49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WORKBOOK:</a:t>
            </a:r>
          </a:p>
          <a:p>
            <a:pPr lvl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5.11</a:t>
            </a:r>
            <a:endParaRPr lang="en-US" altLang="en-US" dirty="0"/>
          </a:p>
          <a:p>
            <a:pPr>
              <a:buFont typeface="Wingdings" pitchFamily="2" charset="2"/>
              <a:buChar char="Ø"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STUDY for </a:t>
            </a:r>
            <a:r>
              <a:rPr lang="en-US" altLang="en-US" u="sng" dirty="0"/>
              <a:t>Quiz 3: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</a:t>
            </a:r>
            <a:r>
              <a:rPr lang="en-US" altLang="en-US" u="sng"/>
              <a:t>5</a:t>
            </a:r>
            <a:r>
              <a:rPr lang="en-US" altLang="en-US"/>
              <a:t> </a:t>
            </a:r>
            <a:r>
              <a:rPr lang="en-US" altLang="en-US" smtClean="0"/>
              <a:t>on WEDNESDAY!</a:t>
            </a:r>
            <a:endParaRPr lang="en-US" altLang="en-US" dirty="0"/>
          </a:p>
          <a:p>
            <a:pPr lvl="1">
              <a:defRPr/>
            </a:pPr>
            <a:r>
              <a:rPr lang="en-US" altLang="en-US" dirty="0"/>
              <a:t>Stem-changing / Boot verbs (E</a:t>
            </a:r>
            <a:r>
              <a:rPr lang="en-US" altLang="en-US" dirty="0">
                <a:sym typeface="Wingdings" panose="05000000000000000000" pitchFamily="2" charset="2"/>
              </a:rPr>
              <a:t>IE)</a:t>
            </a:r>
          </a:p>
          <a:p>
            <a:pPr marL="457200" lvl="1" indent="0">
              <a:buFont typeface="Wingdings" pitchFamily="2" charset="2"/>
              <a:buNone/>
              <a:defRPr/>
            </a:pPr>
            <a:endParaRPr lang="en-US" altLang="en-US" dirty="0"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13300</TotalTime>
  <Words>216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Me llamo __________    Clase 702 La fecha es el 9 de marzo del 2018</vt:lpstr>
      <vt:lpstr>Repaso  Stem-changing/ Boot Verbs EIE</vt:lpstr>
      <vt:lpstr>PowerPoint Presentation</vt:lpstr>
      <vt:lpstr>Tarea # 49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61</cp:revision>
  <cp:lastPrinted>2016-02-24T19:46:19Z</cp:lastPrinted>
  <dcterms:created xsi:type="dcterms:W3CDTF">2010-12-02T00:31:41Z</dcterms:created>
  <dcterms:modified xsi:type="dcterms:W3CDTF">2018-03-09T21:22:13Z</dcterms:modified>
</cp:coreProperties>
</file>